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1.png" Type="http://schemas.openxmlformats.org/officeDocument/2006/relationships/image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VAFNE2DQDsI.mp4" Type="http://schemas.openxmlformats.org/officeDocument/2006/relationships/video"/><Relationship Id="rId12" Target="../media/VAFNE2DQDsI.mp4" Type="http://schemas.microsoft.com/office/2007/relationships/media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9.pn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9.pn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Relationship Id="rId6" Target="../media/image9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Relationship Id="rId4" Target="../media/VAGA43dkD58.mp4" Type="http://schemas.openxmlformats.org/officeDocument/2006/relationships/video"/><Relationship Id="rId5" Target="../media/VAGA43dkD5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4076" y="-3121190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71449" y="1317613"/>
            <a:ext cx="8545102" cy="6045256"/>
          </a:xfrm>
          <a:custGeom>
            <a:avLst/>
            <a:gdLst/>
            <a:ahLst/>
            <a:cxnLst/>
            <a:rect r="r" b="b" t="t" l="l"/>
            <a:pathLst>
              <a:path h="6045256" w="8545102">
                <a:moveTo>
                  <a:pt x="0" y="0"/>
                </a:moveTo>
                <a:lnTo>
                  <a:pt x="8545102" y="0"/>
                </a:lnTo>
                <a:lnTo>
                  <a:pt x="8545102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78696" y="9961690"/>
            <a:ext cx="6009304" cy="32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4"/>
              </a:lnSpc>
            </a:pPr>
            <a:r>
              <a:rPr lang="en-US" sz="1817">
                <a:solidFill>
                  <a:srgbClr val="2DC5FA"/>
                </a:solidFill>
                <a:latin typeface="Arimo"/>
              </a:rPr>
              <a:t>Final project -Tiago Quaresma Simões, PT_DA_SEP2023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4076" y="-3121190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508595" y="4031829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24935" y="1150648"/>
            <a:ext cx="1417659" cy="5999534"/>
            <a:chOff x="0" y="0"/>
            <a:chExt cx="373375" cy="15801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3375" cy="1580124"/>
            </a:xfrm>
            <a:custGeom>
              <a:avLst/>
              <a:gdLst/>
              <a:ahLst/>
              <a:cxnLst/>
              <a:rect r="r" b="b" t="t" l="l"/>
              <a:pathLst>
                <a:path h="1580124" w="373375">
                  <a:moveTo>
                    <a:pt x="0" y="0"/>
                  </a:moveTo>
                  <a:lnTo>
                    <a:pt x="373375" y="0"/>
                  </a:lnTo>
                  <a:lnTo>
                    <a:pt x="373375" y="1580124"/>
                  </a:lnTo>
                  <a:lnTo>
                    <a:pt x="0" y="1580124"/>
                  </a:lnTo>
                  <a:close/>
                </a:path>
              </a:pathLst>
            </a:custGeom>
            <a:solidFill>
              <a:srgbClr val="FE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73375" cy="159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45403" y="1028700"/>
            <a:ext cx="9468433" cy="1985254"/>
            <a:chOff x="0" y="0"/>
            <a:chExt cx="1421404" cy="2980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1404" cy="298027"/>
            </a:xfrm>
            <a:custGeom>
              <a:avLst/>
              <a:gdLst/>
              <a:ahLst/>
              <a:cxnLst/>
              <a:rect r="r" b="b" t="t" l="l"/>
              <a:pathLst>
                <a:path h="298027" w="1421404">
                  <a:moveTo>
                    <a:pt x="0" y="0"/>
                  </a:moveTo>
                  <a:lnTo>
                    <a:pt x="1421404" y="0"/>
                  </a:lnTo>
                  <a:lnTo>
                    <a:pt x="1421404" y="298027"/>
                  </a:lnTo>
                  <a:lnTo>
                    <a:pt x="0" y="298027"/>
                  </a:lnTo>
                  <a:close/>
                </a:path>
              </a:pathLst>
            </a:custGeom>
            <a:solidFill>
              <a:srgbClr val="2DC5FA"/>
            </a:solidFill>
            <a:ln w="38100" cap="sq">
              <a:solidFill>
                <a:srgbClr val="2DC5F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421404" cy="4409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915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DC5FA"/>
                </a:solidFill>
                <a:latin typeface="League Spartan 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915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DC5FA"/>
                </a:solidFill>
                <a:latin typeface="League Spartan 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15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DC5FA"/>
                </a:solidFill>
                <a:latin typeface="League Spartan 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915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DC5FA"/>
                </a:solidFill>
                <a:latin typeface="League Spartan 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111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2DC5FA"/>
                </a:solidFill>
                <a:latin typeface="League Spartan 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912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DC5FA"/>
                </a:solidFill>
                <a:latin typeface="DM Sans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12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DC5FA"/>
                </a:solidFill>
                <a:latin typeface="DM Sans"/>
              </a:rPr>
              <a:t>TOOLS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912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DC5FA"/>
                </a:solidFill>
                <a:latin typeface="DM Sans"/>
              </a:rPr>
              <a:t>FUTURE IMPROVEMENTS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12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DC5FA"/>
                </a:solidFill>
                <a:latin typeface="DM Sans"/>
              </a:rPr>
              <a:t>WEB APP DEMONSTRATION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12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DC5FA"/>
                </a:solidFill>
                <a:latin typeface="DM Sans"/>
              </a:rPr>
              <a:t>Q&amp;A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42307" y="1364065"/>
            <a:ext cx="8633269" cy="155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85"/>
              </a:lnSpc>
              <a:spcBef>
                <a:spcPct val="0"/>
              </a:spcBef>
            </a:pPr>
            <a:r>
              <a:rPr lang="en-US" sz="9265" spc="907">
                <a:solidFill>
                  <a:srgbClr val="FDFBFB"/>
                </a:solidFill>
                <a:latin typeface="League Spartan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15057" y="-4575071"/>
            <a:ext cx="29360619" cy="20784075"/>
            <a:chOff x="0" y="0"/>
            <a:chExt cx="39147492" cy="2771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583572" y="14424403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762395" y="2900623"/>
            <a:ext cx="994216" cy="1510550"/>
            <a:chOff x="0" y="0"/>
            <a:chExt cx="1325622" cy="2014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5622" cy="2014066"/>
            </a:xfrm>
            <a:custGeom>
              <a:avLst/>
              <a:gdLst/>
              <a:ahLst/>
              <a:cxnLst/>
              <a:rect r="r" b="b" t="t" l="l"/>
              <a:pathLst>
                <a:path h="2014066" w="1325622">
                  <a:moveTo>
                    <a:pt x="0" y="0"/>
                  </a:moveTo>
                  <a:lnTo>
                    <a:pt x="1325622" y="0"/>
                  </a:lnTo>
                  <a:lnTo>
                    <a:pt x="1325622" y="2014066"/>
                  </a:lnTo>
                  <a:lnTo>
                    <a:pt x="0" y="2014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81973" y="94526"/>
              <a:ext cx="1161676" cy="1157138"/>
              <a:chOff x="0" y="0"/>
              <a:chExt cx="6502400" cy="6477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3538162" y="2900623"/>
            <a:ext cx="994216" cy="1510550"/>
            <a:chOff x="0" y="0"/>
            <a:chExt cx="1325622" cy="20140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5622" cy="2014066"/>
            </a:xfrm>
            <a:custGeom>
              <a:avLst/>
              <a:gdLst/>
              <a:ahLst/>
              <a:cxnLst/>
              <a:rect r="r" b="b" t="t" l="l"/>
              <a:pathLst>
                <a:path h="2014066" w="1325622">
                  <a:moveTo>
                    <a:pt x="0" y="0"/>
                  </a:moveTo>
                  <a:lnTo>
                    <a:pt x="1325622" y="0"/>
                  </a:lnTo>
                  <a:lnTo>
                    <a:pt x="1325622" y="2014066"/>
                  </a:lnTo>
                  <a:lnTo>
                    <a:pt x="0" y="2014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81973" y="94526"/>
              <a:ext cx="1161676" cy="1157138"/>
              <a:chOff x="0" y="0"/>
              <a:chExt cx="6502400" cy="6477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249270" y="697563"/>
            <a:ext cx="11789460" cy="1637987"/>
            <a:chOff x="0" y="0"/>
            <a:chExt cx="15719281" cy="218398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719281" cy="2183982"/>
              <a:chOff x="0" y="0"/>
              <a:chExt cx="1638463" cy="2276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638463" cy="227642"/>
              </a:xfrm>
              <a:custGeom>
                <a:avLst/>
                <a:gdLst/>
                <a:ahLst/>
                <a:cxnLst/>
                <a:rect r="r" b="b" t="t" l="l"/>
                <a:pathLst>
                  <a:path h="227642" w="1638463">
                    <a:moveTo>
                      <a:pt x="0" y="0"/>
                    </a:moveTo>
                    <a:lnTo>
                      <a:pt x="1638463" y="0"/>
                    </a:lnTo>
                    <a:lnTo>
                      <a:pt x="1638463" y="227642"/>
                    </a:lnTo>
                    <a:lnTo>
                      <a:pt x="0" y="227642"/>
                    </a:lnTo>
                    <a:close/>
                  </a:path>
                </a:pathLst>
              </a:custGeom>
              <a:solidFill>
                <a:srgbClr val="2DC5FA"/>
              </a:solidFill>
              <a:ln w="38100" cap="sq">
                <a:solidFill>
                  <a:srgbClr val="2DC5FA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42875"/>
                <a:ext cx="1638463" cy="37051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1197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55011" y="375970"/>
              <a:ext cx="15409258" cy="1506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459"/>
                </a:lnSpc>
                <a:spcBef>
                  <a:spcPct val="0"/>
                </a:spcBef>
              </a:pPr>
              <a:r>
                <a:rPr lang="en-US" sz="6854" spc="671">
                  <a:solidFill>
                    <a:srgbClr val="FFFFFF"/>
                  </a:solidFill>
                  <a:latin typeface="League Spartan"/>
                </a:rPr>
                <a:t>OBJECTIVES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true" rot="1895201">
            <a:off x="5242370" y="1596569"/>
            <a:ext cx="7610985" cy="5355366"/>
          </a:xfrm>
          <a:custGeom>
            <a:avLst/>
            <a:gdLst/>
            <a:ahLst/>
            <a:cxnLst/>
            <a:rect r="r" b="b" t="t" l="l"/>
            <a:pathLst>
              <a:path h="5355366" w="7610985">
                <a:moveTo>
                  <a:pt x="0" y="5355366"/>
                </a:moveTo>
                <a:lnTo>
                  <a:pt x="7610986" y="5355366"/>
                </a:lnTo>
                <a:lnTo>
                  <a:pt x="7610986" y="0"/>
                </a:lnTo>
                <a:lnTo>
                  <a:pt x="0" y="0"/>
                </a:lnTo>
                <a:lnTo>
                  <a:pt x="0" y="53553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03978" y="3065646"/>
            <a:ext cx="711049" cy="711049"/>
          </a:xfrm>
          <a:custGeom>
            <a:avLst/>
            <a:gdLst/>
            <a:ahLst/>
            <a:cxnLst/>
            <a:rect r="r" b="b" t="t" l="l"/>
            <a:pathLst>
              <a:path h="711049" w="711049">
                <a:moveTo>
                  <a:pt x="0" y="0"/>
                </a:moveTo>
                <a:lnTo>
                  <a:pt x="711049" y="0"/>
                </a:lnTo>
                <a:lnTo>
                  <a:pt x="711049" y="711049"/>
                </a:lnTo>
                <a:lnTo>
                  <a:pt x="0" y="711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85498" y="5154122"/>
            <a:ext cx="4636245" cy="377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5094" indent="-21254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Arimo"/>
              </a:rPr>
              <a:t>Basic recording functionality.</a:t>
            </a:r>
          </a:p>
          <a:p>
            <a:pPr marL="425094" indent="-21254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Arimo"/>
              </a:rPr>
              <a:t>Limited to manual operation or scheduled recording.</a:t>
            </a:r>
          </a:p>
          <a:p>
            <a:pPr marL="425094" indent="-21254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Arimo"/>
              </a:rPr>
              <a:t>Require manual monitoring and review of footage for any incidents after they have occurred.</a:t>
            </a:r>
          </a:p>
          <a:p>
            <a:pPr marL="425094" indent="-21254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Arimo"/>
              </a:rPr>
              <a:t>Lack of advanced features like motion detection, facial recognition, or object tracking.</a:t>
            </a:r>
          </a:p>
          <a:p>
            <a:pPr marL="425094" indent="-21254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Arimo"/>
              </a:rPr>
              <a:t>Requires much more storage since its always recording.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80474" y="3107377"/>
            <a:ext cx="1709593" cy="59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</a:pPr>
            <a:r>
              <a:rPr lang="en-US" sz="1745">
                <a:solidFill>
                  <a:srgbClr val="100F0D"/>
                </a:solidFill>
                <a:latin typeface="League Spartan"/>
              </a:rPr>
              <a:t>START</a:t>
            </a:r>
          </a:p>
          <a:p>
            <a:pPr algn="ctr">
              <a:lnSpc>
                <a:spcPts val="2443"/>
              </a:lnSpc>
            </a:pPr>
            <a:r>
              <a:rPr lang="en-US" sz="1745">
                <a:solidFill>
                  <a:srgbClr val="100F0D"/>
                </a:solidFill>
                <a:latin typeface="League Spartan"/>
              </a:rPr>
              <a:t>POINT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99413" y="5163647"/>
            <a:ext cx="4741322" cy="342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5324" indent="-212662" lvl="1">
              <a:lnSpc>
                <a:spcPts val="2758"/>
              </a:lnSpc>
              <a:buFont typeface="Arial"/>
              <a:buChar char="•"/>
            </a:pPr>
            <a:r>
              <a:rPr lang="en-US" sz="1970">
                <a:solidFill>
                  <a:srgbClr val="100F0D"/>
                </a:solidFill>
                <a:latin typeface="Arimo"/>
              </a:rPr>
              <a:t>Offer remote access and control via smartphone or computer.</a:t>
            </a:r>
          </a:p>
          <a:p>
            <a:pPr marL="425324" indent="-212662" lvl="1">
              <a:lnSpc>
                <a:spcPts val="2758"/>
              </a:lnSpc>
              <a:buFont typeface="Arial"/>
              <a:buChar char="•"/>
            </a:pPr>
            <a:r>
              <a:rPr lang="en-US" sz="1970">
                <a:solidFill>
                  <a:srgbClr val="100F0D"/>
                </a:solidFill>
                <a:latin typeface="Arimo"/>
              </a:rPr>
              <a:t>Utilizes motion detection to trigger recordings and alerts. (in real-time)</a:t>
            </a:r>
          </a:p>
          <a:p>
            <a:pPr marL="425324" indent="-212662" lvl="1">
              <a:lnSpc>
                <a:spcPts val="2758"/>
              </a:lnSpc>
              <a:buFont typeface="Arial"/>
              <a:buChar char="•"/>
            </a:pPr>
            <a:r>
              <a:rPr lang="en-US" sz="1970">
                <a:solidFill>
                  <a:srgbClr val="100F0D"/>
                </a:solidFill>
                <a:latin typeface="Arimo"/>
              </a:rPr>
              <a:t>Provides smart storage.</a:t>
            </a:r>
          </a:p>
          <a:p>
            <a:pPr marL="425324" indent="-212662" lvl="1">
              <a:lnSpc>
                <a:spcPts val="2758"/>
              </a:lnSpc>
              <a:buFont typeface="Arial"/>
              <a:buChar char="•"/>
            </a:pPr>
            <a:r>
              <a:rPr lang="en-US" sz="1970">
                <a:solidFill>
                  <a:srgbClr val="100F0D"/>
                </a:solidFill>
                <a:latin typeface="Arimo"/>
              </a:rPr>
              <a:t>Can distinguish between human movement, animals, and other objects.</a:t>
            </a:r>
          </a:p>
          <a:p>
            <a:pPr marL="425324" indent="-212662" lvl="1">
              <a:lnSpc>
                <a:spcPts val="2758"/>
              </a:lnSpc>
              <a:buFont typeface="Arial"/>
              <a:buChar char="•"/>
            </a:pPr>
            <a:r>
              <a:rPr lang="en-US" sz="1970">
                <a:solidFill>
                  <a:srgbClr val="100F0D"/>
                </a:solidFill>
                <a:latin typeface="Arimo"/>
              </a:rPr>
              <a:t>Provides customizable settings for specific security needs.</a:t>
            </a:r>
          </a:p>
          <a:p>
            <a:pPr>
              <a:lnSpc>
                <a:spcPts val="27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77045" y="-5831862"/>
            <a:ext cx="29360619" cy="20784075"/>
            <a:chOff x="0" y="0"/>
            <a:chExt cx="39147492" cy="2771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583572" y="14424403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23048" y="3815262"/>
            <a:ext cx="2884041" cy="2868310"/>
          </a:xfrm>
          <a:custGeom>
            <a:avLst/>
            <a:gdLst/>
            <a:ahLst/>
            <a:cxnLst/>
            <a:rect r="r" b="b" t="t" l="l"/>
            <a:pathLst>
              <a:path h="2868310" w="2884041">
                <a:moveTo>
                  <a:pt x="0" y="0"/>
                </a:moveTo>
                <a:lnTo>
                  <a:pt x="2884041" y="0"/>
                </a:lnTo>
                <a:lnTo>
                  <a:pt x="2884041" y="2868310"/>
                </a:lnTo>
                <a:lnTo>
                  <a:pt x="0" y="2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9683" y="7762851"/>
            <a:ext cx="1630770" cy="486328"/>
          </a:xfrm>
          <a:custGeom>
            <a:avLst/>
            <a:gdLst/>
            <a:ahLst/>
            <a:cxnLst/>
            <a:rect r="r" b="b" t="t" l="l"/>
            <a:pathLst>
              <a:path h="486328" w="1630770">
                <a:moveTo>
                  <a:pt x="0" y="0"/>
                </a:moveTo>
                <a:lnTo>
                  <a:pt x="1630771" y="0"/>
                </a:lnTo>
                <a:lnTo>
                  <a:pt x="1630771" y="486328"/>
                </a:lnTo>
                <a:lnTo>
                  <a:pt x="0" y="486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9" r="0" b="-14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8112" y="6989484"/>
            <a:ext cx="1093913" cy="630492"/>
          </a:xfrm>
          <a:custGeom>
            <a:avLst/>
            <a:gdLst/>
            <a:ahLst/>
            <a:cxnLst/>
            <a:rect r="r" b="b" t="t" l="l"/>
            <a:pathLst>
              <a:path h="630492" w="1093913">
                <a:moveTo>
                  <a:pt x="0" y="0"/>
                </a:moveTo>
                <a:lnTo>
                  <a:pt x="1093913" y="0"/>
                </a:lnTo>
                <a:lnTo>
                  <a:pt x="1093913" y="630492"/>
                </a:lnTo>
                <a:lnTo>
                  <a:pt x="0" y="630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6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9683" y="8392054"/>
            <a:ext cx="1630770" cy="544860"/>
          </a:xfrm>
          <a:custGeom>
            <a:avLst/>
            <a:gdLst/>
            <a:ahLst/>
            <a:cxnLst/>
            <a:rect r="r" b="b" t="t" l="l"/>
            <a:pathLst>
              <a:path h="544860" w="1630770">
                <a:moveTo>
                  <a:pt x="0" y="0"/>
                </a:moveTo>
                <a:lnTo>
                  <a:pt x="1630771" y="0"/>
                </a:lnTo>
                <a:lnTo>
                  <a:pt x="1630771" y="544861"/>
                </a:lnTo>
                <a:lnTo>
                  <a:pt x="0" y="544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87159" y="3815262"/>
            <a:ext cx="2513683" cy="2868310"/>
          </a:xfrm>
          <a:custGeom>
            <a:avLst/>
            <a:gdLst/>
            <a:ahLst/>
            <a:cxnLst/>
            <a:rect r="r" b="b" t="t" l="l"/>
            <a:pathLst>
              <a:path h="2868310" w="2513683">
                <a:moveTo>
                  <a:pt x="0" y="0"/>
                </a:moveTo>
                <a:lnTo>
                  <a:pt x="2513682" y="0"/>
                </a:lnTo>
                <a:lnTo>
                  <a:pt x="2513682" y="2868310"/>
                </a:lnTo>
                <a:lnTo>
                  <a:pt x="0" y="2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96709" y="907443"/>
            <a:ext cx="3694581" cy="1606345"/>
            <a:chOff x="0" y="0"/>
            <a:chExt cx="554632" cy="24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632" cy="241145"/>
            </a:xfrm>
            <a:custGeom>
              <a:avLst/>
              <a:gdLst/>
              <a:ahLst/>
              <a:cxnLst/>
              <a:rect r="r" b="b" t="t" l="l"/>
              <a:pathLst>
                <a:path h="241145" w="554632">
                  <a:moveTo>
                    <a:pt x="0" y="0"/>
                  </a:moveTo>
                  <a:lnTo>
                    <a:pt x="554632" y="0"/>
                  </a:lnTo>
                  <a:lnTo>
                    <a:pt x="554632" y="241145"/>
                  </a:lnTo>
                  <a:lnTo>
                    <a:pt x="0" y="241145"/>
                  </a:lnTo>
                  <a:close/>
                </a:path>
              </a:pathLst>
            </a:custGeom>
            <a:solidFill>
              <a:srgbClr val="2DC5FA"/>
            </a:solidFill>
            <a:ln w="38100" cap="sq">
              <a:solidFill>
                <a:srgbClr val="2DC5F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554632" cy="3840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96335" y="3815262"/>
            <a:ext cx="2520552" cy="2868310"/>
          </a:xfrm>
          <a:custGeom>
            <a:avLst/>
            <a:gdLst/>
            <a:ahLst/>
            <a:cxnLst/>
            <a:rect r="r" b="b" t="t" l="l"/>
            <a:pathLst>
              <a:path h="2868310" w="2520552">
                <a:moveTo>
                  <a:pt x="0" y="0"/>
                </a:moveTo>
                <a:lnTo>
                  <a:pt x="2520552" y="0"/>
                </a:lnTo>
                <a:lnTo>
                  <a:pt x="2520552" y="2868310"/>
                </a:lnTo>
                <a:lnTo>
                  <a:pt x="0" y="2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8858" y="1241323"/>
            <a:ext cx="5930284" cy="106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57"/>
              </a:lnSpc>
              <a:spcBef>
                <a:spcPct val="0"/>
              </a:spcBef>
            </a:pPr>
            <a:r>
              <a:rPr lang="en-US" sz="6346" spc="621">
                <a:solidFill>
                  <a:srgbClr val="FCFFFF"/>
                </a:solidFill>
                <a:latin typeface="League Spartan"/>
              </a:rPr>
              <a:t>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1231" y="3055465"/>
            <a:ext cx="4025538" cy="4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2DC5FA"/>
                </a:solidFill>
                <a:latin typeface="Arimo"/>
              </a:rPr>
              <a:t>HTML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299" y="3055465"/>
            <a:ext cx="4025538" cy="4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2DC5FA"/>
                </a:solidFill>
                <a:latin typeface="Arimo"/>
              </a:rPr>
              <a:t>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43842" y="3055465"/>
            <a:ext cx="4025538" cy="49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2DC5FA"/>
                </a:solidFill>
                <a:latin typeface="Arimo"/>
              </a:rPr>
              <a:t>CSS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4076" y="-3121190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5995" y="6784495"/>
            <a:ext cx="17540102" cy="0"/>
          </a:xfrm>
          <a:prstGeom prst="line">
            <a:avLst/>
          </a:prstGeom>
          <a:ln cap="flat" w="38100">
            <a:solidFill>
              <a:srgbClr val="2DC5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58369" y="6505379"/>
            <a:ext cx="501082" cy="50108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C5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95685" y="6505379"/>
            <a:ext cx="501082" cy="50108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C5F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794538" y="3234354"/>
            <a:ext cx="2178006" cy="3309125"/>
          </a:xfrm>
          <a:custGeom>
            <a:avLst/>
            <a:gdLst/>
            <a:ahLst/>
            <a:cxnLst/>
            <a:rect r="r" b="b" t="t" l="l"/>
            <a:pathLst>
              <a:path h="3309125" w="2178006">
                <a:moveTo>
                  <a:pt x="0" y="0"/>
                </a:moveTo>
                <a:lnTo>
                  <a:pt x="2178006" y="0"/>
                </a:lnTo>
                <a:lnTo>
                  <a:pt x="2178006" y="3309125"/>
                </a:lnTo>
                <a:lnTo>
                  <a:pt x="0" y="33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633000" y="6533954"/>
            <a:ext cx="501082" cy="501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C5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75021" y="6505379"/>
            <a:ext cx="501082" cy="501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C5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487408" y="6505379"/>
            <a:ext cx="501082" cy="50108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C5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23412" y="1028700"/>
            <a:ext cx="10520257" cy="1590998"/>
            <a:chOff x="0" y="0"/>
            <a:chExt cx="1579304" cy="2388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79304" cy="238841"/>
            </a:xfrm>
            <a:custGeom>
              <a:avLst/>
              <a:gdLst/>
              <a:ahLst/>
              <a:cxnLst/>
              <a:rect r="r" b="b" t="t" l="l"/>
              <a:pathLst>
                <a:path h="238841" w="1579304">
                  <a:moveTo>
                    <a:pt x="0" y="0"/>
                  </a:moveTo>
                  <a:lnTo>
                    <a:pt x="1579304" y="0"/>
                  </a:lnTo>
                  <a:lnTo>
                    <a:pt x="1579304" y="238841"/>
                  </a:lnTo>
                  <a:lnTo>
                    <a:pt x="0" y="238841"/>
                  </a:lnTo>
                  <a:close/>
                </a:path>
              </a:pathLst>
            </a:custGeom>
            <a:solidFill>
              <a:srgbClr val="2DC5FA"/>
            </a:solidFill>
            <a:ln w="38100" cap="sq">
              <a:solidFill>
                <a:srgbClr val="2DC5FA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0"/>
              <a:ext cx="1579304" cy="429341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8423"/>
                </a:lnSpc>
              </a:pPr>
              <a:r>
                <a:rPr lang="en-US" sz="5365" spc="525">
                  <a:solidFill>
                    <a:srgbClr val="FDFBFB"/>
                  </a:solidFill>
                  <a:latin typeface="League Spartan"/>
                </a:rPr>
                <a:t>FUTURE IMPROVEMENTS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19907" y="3196254"/>
            <a:ext cx="2178006" cy="3309125"/>
          </a:xfrm>
          <a:custGeom>
            <a:avLst/>
            <a:gdLst/>
            <a:ahLst/>
            <a:cxnLst/>
            <a:rect r="r" b="b" t="t" l="l"/>
            <a:pathLst>
              <a:path h="3309125" w="2178006">
                <a:moveTo>
                  <a:pt x="0" y="0"/>
                </a:moveTo>
                <a:lnTo>
                  <a:pt x="2178006" y="0"/>
                </a:lnTo>
                <a:lnTo>
                  <a:pt x="2178006" y="3309125"/>
                </a:lnTo>
                <a:lnTo>
                  <a:pt x="0" y="33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59531" y="3688545"/>
            <a:ext cx="1898758" cy="1042591"/>
          </a:xfrm>
          <a:custGeom>
            <a:avLst/>
            <a:gdLst/>
            <a:ahLst/>
            <a:cxnLst/>
            <a:rect r="r" b="b" t="t" l="l"/>
            <a:pathLst>
              <a:path h="1042591" w="1898758">
                <a:moveTo>
                  <a:pt x="0" y="0"/>
                </a:moveTo>
                <a:lnTo>
                  <a:pt x="1898758" y="0"/>
                </a:lnTo>
                <a:lnTo>
                  <a:pt x="1898758" y="1042591"/>
                </a:lnTo>
                <a:lnTo>
                  <a:pt x="0" y="10425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257223" y="3196254"/>
            <a:ext cx="2178006" cy="3309125"/>
          </a:xfrm>
          <a:custGeom>
            <a:avLst/>
            <a:gdLst/>
            <a:ahLst/>
            <a:cxnLst/>
            <a:rect r="r" b="b" t="t" l="l"/>
            <a:pathLst>
              <a:path h="3309125" w="2178006">
                <a:moveTo>
                  <a:pt x="0" y="0"/>
                </a:moveTo>
                <a:lnTo>
                  <a:pt x="2178006" y="0"/>
                </a:lnTo>
                <a:lnTo>
                  <a:pt x="2178006" y="3309125"/>
                </a:lnTo>
                <a:lnTo>
                  <a:pt x="0" y="33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114059" y="3290054"/>
            <a:ext cx="2469834" cy="1853446"/>
          </a:xfrm>
          <a:custGeom>
            <a:avLst/>
            <a:gdLst/>
            <a:ahLst/>
            <a:cxnLst/>
            <a:rect r="r" b="b" t="t" l="l"/>
            <a:pathLst>
              <a:path h="1853446" w="2469834">
                <a:moveTo>
                  <a:pt x="0" y="0"/>
                </a:moveTo>
                <a:lnTo>
                  <a:pt x="2469834" y="0"/>
                </a:lnTo>
                <a:lnTo>
                  <a:pt x="2469834" y="1853446"/>
                </a:lnTo>
                <a:lnTo>
                  <a:pt x="0" y="18534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30" id="3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2580.0000" end="4106.4111"/>
                </p14:media>
              </p:ext>
            </p:extLst>
          </p:nvPr>
        </p:nvPicPr>
        <p:blipFill>
          <a:blip r:embed="rId10"/>
          <a:srcRect l="18085" t="8398" r="20101" b="4846"/>
          <a:stretch>
            <a:fillRect/>
          </a:stretch>
        </p:blipFill>
        <p:spPr>
          <a:xfrm flipH="false" flipV="false" rot="0">
            <a:off x="8048954" y="3688545"/>
            <a:ext cx="1669175" cy="1335340"/>
          </a:xfrm>
          <a:prstGeom prst="rect">
            <a:avLst/>
          </a:prstGeom>
        </p:spPr>
      </p:pic>
      <p:sp>
        <p:nvSpPr>
          <p:cNvPr name="Freeform 31" id="31"/>
          <p:cNvSpPr/>
          <p:nvPr/>
        </p:nvSpPr>
        <p:spPr>
          <a:xfrm flipH="false" flipV="false" rot="0">
            <a:off x="14648946" y="3196254"/>
            <a:ext cx="2178006" cy="3309125"/>
          </a:xfrm>
          <a:custGeom>
            <a:avLst/>
            <a:gdLst/>
            <a:ahLst/>
            <a:cxnLst/>
            <a:rect r="r" b="b" t="t" l="l"/>
            <a:pathLst>
              <a:path h="3309125" w="2178006">
                <a:moveTo>
                  <a:pt x="0" y="0"/>
                </a:moveTo>
                <a:lnTo>
                  <a:pt x="2178006" y="0"/>
                </a:lnTo>
                <a:lnTo>
                  <a:pt x="2178006" y="3309125"/>
                </a:lnTo>
                <a:lnTo>
                  <a:pt x="0" y="33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336559" y="3196254"/>
            <a:ext cx="2178006" cy="3309125"/>
          </a:xfrm>
          <a:custGeom>
            <a:avLst/>
            <a:gdLst/>
            <a:ahLst/>
            <a:cxnLst/>
            <a:rect r="r" b="b" t="t" l="l"/>
            <a:pathLst>
              <a:path h="3309125" w="2178006">
                <a:moveTo>
                  <a:pt x="0" y="0"/>
                </a:moveTo>
                <a:lnTo>
                  <a:pt x="2178005" y="0"/>
                </a:lnTo>
                <a:lnTo>
                  <a:pt x="2178005" y="3309125"/>
                </a:lnTo>
                <a:lnTo>
                  <a:pt x="0" y="330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859129">
            <a:off x="11639495" y="3651113"/>
            <a:ext cx="1088085" cy="1492387"/>
          </a:xfrm>
          <a:custGeom>
            <a:avLst/>
            <a:gdLst/>
            <a:ahLst/>
            <a:cxnLst/>
            <a:rect r="r" b="b" t="t" l="l"/>
            <a:pathLst>
              <a:path h="1492387" w="1088085">
                <a:moveTo>
                  <a:pt x="0" y="0"/>
                </a:moveTo>
                <a:lnTo>
                  <a:pt x="1088085" y="0"/>
                </a:lnTo>
                <a:lnTo>
                  <a:pt x="1088085" y="1492387"/>
                </a:lnTo>
                <a:lnTo>
                  <a:pt x="0" y="1492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2175021" y="3817380"/>
            <a:ext cx="1159854" cy="579927"/>
            <a:chOff x="0" y="0"/>
            <a:chExt cx="812800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DC5FA"/>
                  </a:solidFill>
                  <a:latin typeface="League Spartan"/>
                </a:rPr>
                <a:t>911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4454076" y="3000077"/>
            <a:ext cx="2613783" cy="2794460"/>
          </a:xfrm>
          <a:custGeom>
            <a:avLst/>
            <a:gdLst/>
            <a:ahLst/>
            <a:cxnLst/>
            <a:rect r="r" b="b" t="t" l="l"/>
            <a:pathLst>
              <a:path h="2794460" w="2613783">
                <a:moveTo>
                  <a:pt x="0" y="0"/>
                </a:moveTo>
                <a:lnTo>
                  <a:pt x="2613784" y="0"/>
                </a:lnTo>
                <a:lnTo>
                  <a:pt x="2613784" y="2794460"/>
                </a:lnTo>
                <a:lnTo>
                  <a:pt x="0" y="27944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06647" y="7358448"/>
            <a:ext cx="3204526" cy="94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Migrate to cloud because the web app was built On-Prem.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43963" y="7358448"/>
            <a:ext cx="3204526" cy="62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Create an app for both Android and iOS.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81278" y="7358448"/>
            <a:ext cx="3204526" cy="19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Develop the possibility of switching off the Security Camera using pre-defined gestures and also draw the security area.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23299" y="7358448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Develop the option to call the local police station and send the record.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35686" y="7358448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Deploy on domestic drones that map the home, and make periodic check-ups.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444010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34225" y="9053796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4" y="0"/>
                </a:lnTo>
                <a:lnTo>
                  <a:pt x="7965714" y="1269909"/>
                </a:lnTo>
                <a:lnTo>
                  <a:pt x="0" y="1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42984" y="3613772"/>
            <a:ext cx="9548195" cy="5476729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61" r="0" b="-16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5836470" y="-49828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54816" y="1028700"/>
            <a:ext cx="5924532" cy="2152675"/>
            <a:chOff x="0" y="0"/>
            <a:chExt cx="889393" cy="3231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9393" cy="323160"/>
            </a:xfrm>
            <a:custGeom>
              <a:avLst/>
              <a:gdLst/>
              <a:ahLst/>
              <a:cxnLst/>
              <a:rect r="r" b="b" t="t" l="l"/>
              <a:pathLst>
                <a:path h="323160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23160"/>
                  </a:lnTo>
                  <a:lnTo>
                    <a:pt x="0" y="323160"/>
                  </a:lnTo>
                  <a:close/>
                </a:path>
              </a:pathLst>
            </a:custGeom>
            <a:solidFill>
              <a:srgbClr val="2DC5FA"/>
            </a:solidFill>
            <a:ln w="38100" cap="sq">
              <a:solidFill>
                <a:srgbClr val="2DC5F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0"/>
              <a:ext cx="889393" cy="513660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8737"/>
                </a:lnSpc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WEB APP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160030" y="1266824"/>
            <a:ext cx="3918463" cy="7753352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29156" t="0" r="-156093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7615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16253" y="-2804062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93120" y="2813695"/>
            <a:ext cx="7765729" cy="4913399"/>
            <a:chOff x="0" y="0"/>
            <a:chExt cx="1165794" cy="737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5794" cy="737601"/>
            </a:xfrm>
            <a:custGeom>
              <a:avLst/>
              <a:gdLst/>
              <a:ahLst/>
              <a:cxnLst/>
              <a:rect r="r" b="b" t="t" l="l"/>
              <a:pathLst>
                <a:path h="737601" w="1165794">
                  <a:moveTo>
                    <a:pt x="0" y="0"/>
                  </a:moveTo>
                  <a:lnTo>
                    <a:pt x="1165794" y="0"/>
                  </a:lnTo>
                  <a:lnTo>
                    <a:pt x="1165794" y="737601"/>
                  </a:lnTo>
                  <a:lnTo>
                    <a:pt x="0" y="737601"/>
                  </a:lnTo>
                  <a:close/>
                </a:path>
              </a:pathLst>
            </a:custGeom>
            <a:solidFill>
              <a:srgbClr val="2DC5FA"/>
            </a:solidFill>
            <a:ln w="38100" cap="sq">
              <a:solidFill>
                <a:srgbClr val="2DC5F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165794" cy="928101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8737"/>
                </a:lnSpc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QUESTIONS &amp; ANSWERS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59249" y="1028700"/>
            <a:ext cx="4284835" cy="8440877"/>
            <a:chOff x="0" y="0"/>
            <a:chExt cx="5713114" cy="11254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784286"/>
              <a:ext cx="5713114" cy="1470216"/>
            </a:xfrm>
            <a:custGeom>
              <a:avLst/>
              <a:gdLst/>
              <a:ahLst/>
              <a:cxnLst/>
              <a:rect r="r" b="b" t="t" l="l"/>
              <a:pathLst>
                <a:path h="1470216" w="5713114">
                  <a:moveTo>
                    <a:pt x="0" y="0"/>
                  </a:moveTo>
                  <a:lnTo>
                    <a:pt x="5713114" y="0"/>
                  </a:lnTo>
                  <a:lnTo>
                    <a:pt x="5713114" y="1470217"/>
                  </a:lnTo>
                  <a:lnTo>
                    <a:pt x="0" y="1470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365" t="-3402" r="-17365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5713114" cy="10360495"/>
              <a:chOff x="0" y="0"/>
              <a:chExt cx="889551" cy="16131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89551" cy="1613163"/>
              </a:xfrm>
              <a:custGeom>
                <a:avLst/>
                <a:gdLst/>
                <a:ahLst/>
                <a:cxnLst/>
                <a:rect r="r" b="b" t="t" l="l"/>
                <a:pathLst>
                  <a:path h="1613163" w="889551">
                    <a:moveTo>
                      <a:pt x="22922" y="0"/>
                    </a:moveTo>
                    <a:lnTo>
                      <a:pt x="866629" y="0"/>
                    </a:lnTo>
                    <a:cubicBezTo>
                      <a:pt x="872708" y="0"/>
                      <a:pt x="878538" y="2415"/>
                      <a:pt x="882837" y="6714"/>
                    </a:cubicBezTo>
                    <a:cubicBezTo>
                      <a:pt x="887136" y="11012"/>
                      <a:pt x="889551" y="16843"/>
                      <a:pt x="889551" y="22922"/>
                    </a:cubicBezTo>
                    <a:lnTo>
                      <a:pt x="889551" y="1590241"/>
                    </a:lnTo>
                    <a:cubicBezTo>
                      <a:pt x="889551" y="1596321"/>
                      <a:pt x="887136" y="1602151"/>
                      <a:pt x="882837" y="1606450"/>
                    </a:cubicBezTo>
                    <a:cubicBezTo>
                      <a:pt x="878538" y="1610748"/>
                      <a:pt x="872708" y="1613163"/>
                      <a:pt x="866629" y="1613163"/>
                    </a:cubicBezTo>
                    <a:lnTo>
                      <a:pt x="22922" y="1613163"/>
                    </a:lnTo>
                    <a:cubicBezTo>
                      <a:pt x="16843" y="1613163"/>
                      <a:pt x="11012" y="1610748"/>
                      <a:pt x="6714" y="1606450"/>
                    </a:cubicBezTo>
                    <a:cubicBezTo>
                      <a:pt x="2415" y="1602151"/>
                      <a:pt x="0" y="1596321"/>
                      <a:pt x="0" y="1590241"/>
                    </a:cubicBezTo>
                    <a:lnTo>
                      <a:pt x="0" y="22922"/>
                    </a:lnTo>
                    <a:cubicBezTo>
                      <a:pt x="0" y="16843"/>
                      <a:pt x="2415" y="11012"/>
                      <a:pt x="6714" y="6714"/>
                    </a:cubicBezTo>
                    <a:cubicBezTo>
                      <a:pt x="11012" y="2415"/>
                      <a:pt x="16843" y="0"/>
                      <a:pt x="22922" y="0"/>
                    </a:cubicBezTo>
                    <a:close/>
                  </a:path>
                </a:pathLst>
              </a:custGeom>
              <a:solidFill>
                <a:srgbClr val="2DC5F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889551" cy="16226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3513826" y="5870948"/>
            <a:ext cx="2213783" cy="2200527"/>
          </a:xfrm>
          <a:custGeom>
            <a:avLst/>
            <a:gdLst/>
            <a:ahLst/>
            <a:cxnLst/>
            <a:rect r="r" b="b" t="t" l="l"/>
            <a:pathLst>
              <a:path h="2200527" w="2213783">
                <a:moveTo>
                  <a:pt x="0" y="0"/>
                </a:moveTo>
                <a:lnTo>
                  <a:pt x="2213782" y="0"/>
                </a:lnTo>
                <a:lnTo>
                  <a:pt x="2213782" y="2200526"/>
                </a:lnTo>
                <a:lnTo>
                  <a:pt x="0" y="220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304" t="-96040" r="-45932" b="-29929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696576" y="1464201"/>
            <a:ext cx="3806194" cy="380619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3911600" y="0"/>
                    <a:pt x="5039360" y="1127760"/>
                    <a:pt x="5039360" y="2519680"/>
                  </a:cubicBezTo>
                  <a:cubicBezTo>
                    <a:pt x="5039360" y="3911600"/>
                    <a:pt x="3911600" y="5039360"/>
                    <a:pt x="2519680" y="5039360"/>
                  </a:cubicBezTo>
                  <a:cubicBezTo>
                    <a:pt x="1127760" y="5039360"/>
                    <a:pt x="0" y="3911600"/>
                    <a:pt x="0" y="2519680"/>
                  </a:cubicBezTo>
                  <a:cubicBezTo>
                    <a:pt x="0" y="1127760"/>
                    <a:pt x="112776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684" r="0" b="-4231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756611" y="9090501"/>
            <a:ext cx="3531389" cy="1196499"/>
          </a:xfrm>
          <a:custGeom>
            <a:avLst/>
            <a:gdLst/>
            <a:ahLst/>
            <a:cxnLst/>
            <a:rect r="r" b="b" t="t" l="l"/>
            <a:pathLst>
              <a:path h="1196499" w="3531389">
                <a:moveTo>
                  <a:pt x="0" y="0"/>
                </a:moveTo>
                <a:lnTo>
                  <a:pt x="3531389" y="0"/>
                </a:lnTo>
                <a:lnTo>
                  <a:pt x="3531389" y="1196499"/>
                </a:lnTo>
                <a:lnTo>
                  <a:pt x="0" y="1196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4814562" y="1146306"/>
            <a:ext cx="2258778" cy="1667389"/>
          </a:xfrm>
          <a:custGeom>
            <a:avLst/>
            <a:gdLst/>
            <a:ahLst/>
            <a:cxnLst/>
            <a:rect r="r" b="b" t="t" l="l"/>
            <a:pathLst>
              <a:path h="1667389" w="2258778">
                <a:moveTo>
                  <a:pt x="2258778" y="0"/>
                </a:moveTo>
                <a:lnTo>
                  <a:pt x="0" y="0"/>
                </a:lnTo>
                <a:lnTo>
                  <a:pt x="0" y="1667389"/>
                </a:lnTo>
                <a:lnTo>
                  <a:pt x="2258778" y="1667389"/>
                </a:lnTo>
                <a:lnTo>
                  <a:pt x="225877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085996" y="1426101"/>
            <a:ext cx="1715911" cy="105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League Spartan"/>
              </a:rPr>
              <a:t>Thanks for</a:t>
            </a:r>
          </a:p>
          <a:p>
            <a:pPr algn="ctr">
              <a:lnSpc>
                <a:spcPts val="2896"/>
              </a:lnSpc>
            </a:pPr>
            <a:r>
              <a:rPr lang="en-US" sz="2068">
                <a:solidFill>
                  <a:srgbClr val="100F0D"/>
                </a:solidFill>
                <a:latin typeface="League Spartan"/>
              </a:rPr>
              <a:t> your attention!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50" t="-70500" r="-473" b="-28559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DAGAh6JjEas</dc:identifier>
  <dcterms:modified xsi:type="dcterms:W3CDTF">2011-08-01T06:04:30Z</dcterms:modified>
  <cp:revision>1</cp:revision>
  <dc:title>IRON SECURITY</dc:title>
</cp:coreProperties>
</file>